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3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4" r:id="rId15"/>
    <p:sldId id="275" r:id="rId16"/>
    <p:sldId id="276" r:id="rId17"/>
    <p:sldId id="277" r:id="rId18"/>
    <p:sldId id="278" r:id="rId19"/>
    <p:sldId id="280" r:id="rId20"/>
    <p:sldId id="281" r:id="rId21"/>
    <p:sldId id="28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29" autoAdjust="0"/>
  </p:normalViewPr>
  <p:slideViewPr>
    <p:cSldViewPr snapToGrid="0">
      <p:cViewPr varScale="1">
        <p:scale>
          <a:sx n="70" d="100"/>
          <a:sy n="70" d="100"/>
        </p:scale>
        <p:origin x="89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0BB49-BA3C-429C-81BD-56A0CCA50B89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D2E1C-8051-4331-8EE5-2E437CF9A0D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51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D2E1C-8051-4331-8EE5-2E437CF9A0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3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82619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95527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09016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81050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41929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640470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2628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06282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00832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69782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09018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B2060-56FB-40A7-A5DB-1ADD9D4DBE6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AE4E86F-658C-4B0B-A21B-00C08A4A2BF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46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 rtl="1"/>
            <a:r>
              <a:rPr lang="ar-MA" dirty="0" smtClean="0"/>
              <a:t>مسابقة في اللغة العربية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4008" y="5570317"/>
            <a:ext cx="3767084" cy="510444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MA" dirty="0" smtClean="0">
                <a:solidFill>
                  <a:srgbClr val="7030A0"/>
                </a:solidFill>
              </a:rPr>
              <a:t>موقع هالات تربوية : </a:t>
            </a:r>
            <a:r>
              <a:rPr lang="fr-FR" cap="none" dirty="0" smtClean="0">
                <a:solidFill>
                  <a:srgbClr val="7030A0"/>
                </a:solidFill>
              </a:rPr>
              <a:t>https://halateduc.net</a:t>
            </a:r>
            <a:endParaRPr lang="fr-FR" dirty="0">
              <a:solidFill>
                <a:srgbClr val="7030A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304" y="-85255"/>
            <a:ext cx="4453128" cy="437211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053" y="5922772"/>
            <a:ext cx="1235871" cy="123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792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903016"/>
              </p:ext>
            </p:extLst>
          </p:nvPr>
        </p:nvGraphicFramePr>
        <p:xfrm>
          <a:off x="1989796" y="1182199"/>
          <a:ext cx="8128000" cy="5019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416066290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6041550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1616522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2730751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5645080"/>
                    </a:ext>
                  </a:extLst>
                </a:gridCol>
              </a:tblGrid>
              <a:tr h="1254988"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2" action="ppaction://hlinksldjump"/>
                        </a:rPr>
                        <a:t>1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3" action="ppaction://hlinksldjump"/>
                        </a:rPr>
                        <a:t>2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4" action="ppaction://hlinksldjump"/>
                        </a:rPr>
                        <a:t>3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5" action="ppaction://hlinksldjump"/>
                        </a:rPr>
                        <a:t>4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6" action="ppaction://hlinksldjump"/>
                        </a:rPr>
                        <a:t>5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044231"/>
                  </a:ext>
                </a:extLst>
              </a:tr>
              <a:tr h="1254988"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7" action="ppaction://hlinksldjump"/>
                        </a:rPr>
                        <a:t>6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8" action="ppaction://hlinksldjump"/>
                        </a:rPr>
                        <a:t>7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9" action="ppaction://hlinksldjump"/>
                        </a:rPr>
                        <a:t>8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0" action="ppaction://hlinksldjump"/>
                        </a:rPr>
                        <a:t>9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1" action="ppaction://hlinksldjump"/>
                        </a:rPr>
                        <a:t>10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1665526"/>
                  </a:ext>
                </a:extLst>
              </a:tr>
              <a:tr h="1254988"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2" action="ppaction://hlinksldjump"/>
                        </a:rPr>
                        <a:t>11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3" action="ppaction://hlinksldjump"/>
                        </a:rPr>
                        <a:t>12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4" action="ppaction://hlinksldjump"/>
                        </a:rPr>
                        <a:t>13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5" action="ppaction://hlinksldjump"/>
                        </a:rPr>
                        <a:t>14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6" action="ppaction://hlinksldjump"/>
                        </a:rPr>
                        <a:t>15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7961857"/>
                  </a:ext>
                </a:extLst>
              </a:tr>
              <a:tr h="1254988"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7" action="ppaction://hlinksldjump"/>
                        </a:rPr>
                        <a:t>16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8" action="ppaction://hlinksldjump"/>
                        </a:rPr>
                        <a:t>17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8" action="ppaction://hlinksldjump"/>
                        </a:rPr>
                        <a:t>18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19" action="ppaction://hlinksldjump"/>
                        </a:rPr>
                        <a:t>19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dirty="0">
                          <a:latin typeface="Century Gothic" panose="020B0502020202020204" pitchFamily="34" charset="0"/>
                          <a:cs typeface="bader_al gordabia" panose="00000700000000000000" pitchFamily="2" charset="-78"/>
                          <a:hlinkClick r:id="rId20" action="ppaction://hlinksldjump"/>
                        </a:rPr>
                        <a:t>20</a:t>
                      </a:r>
                      <a:endParaRPr lang="en-US" sz="5400" dirty="0">
                        <a:latin typeface="Century Gothic" panose="020B0502020202020204" pitchFamily="34" charset="0"/>
                        <a:cs typeface="bader_al gordabia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419785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758486" y="42204"/>
            <a:ext cx="467502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MA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القائمة</a:t>
            </a:r>
          </a:p>
        </p:txBody>
      </p:sp>
    </p:spTree>
    <p:extLst>
      <p:ext uri="{BB962C8B-B14F-4D97-AF65-F5344CB8AC3E}">
        <p14:creationId xmlns:p14="http://schemas.microsoft.com/office/powerpoint/2010/main" val="2069629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488740" y="168811"/>
            <a:ext cx="21146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1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/>
            <a:r>
              <a:rPr lang="ar-SA" sz="5400" dirty="0"/>
              <a:t>ما هو اللقب الذي اشتهرت به اللغة العربية؟ </a:t>
            </a:r>
            <a:r>
              <a:rPr lang="ar-MA" sz="5400" dirty="0" smtClean="0"/>
              <a:t>و لماذا ؟</a:t>
            </a:r>
            <a:endParaRPr lang="fr-FR" sz="13800" dirty="0">
              <a:latin typeface="GE SS Text Light" pitchFamily="18" charset="-78"/>
              <a:ea typeface="GE SS Text Light" pitchFamily="18" charset="-78"/>
              <a:cs typeface="GE SS Text Light" pitchFamily="18" charset="-78"/>
            </a:endParaRPr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2261" y="5071331"/>
            <a:ext cx="42418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لغة </a:t>
            </a:r>
            <a:r>
              <a:rPr lang="ar-SA" sz="3600" dirty="0" smtClean="0">
                <a:solidFill>
                  <a:srgbClr val="00B050"/>
                </a:solidFill>
              </a:rPr>
              <a:t>الضاد</a:t>
            </a:r>
            <a:endParaRPr lang="ar-MA" sz="3600" dirty="0" smtClean="0">
              <a:solidFill>
                <a:srgbClr val="00B050"/>
              </a:solidFill>
            </a:endParaRPr>
          </a:p>
          <a:p>
            <a:pPr algn="ctr" rtl="1"/>
            <a:r>
              <a:rPr lang="ar-SA" sz="2400" dirty="0">
                <a:solidFill>
                  <a:srgbClr val="00B050"/>
                </a:solidFill>
              </a:rPr>
              <a:t>اللغة الوحيدة التي تحتوي على هذا الحرف</a:t>
            </a:r>
            <a:endParaRPr lang="fr-FR" sz="4800" dirty="0">
              <a:solidFill>
                <a:srgbClr val="00B050"/>
              </a:solidFill>
              <a:latin typeface="Hacen Tunisia" pitchFamily="2" charset="-78"/>
              <a:ea typeface="GE SS Text Light" pitchFamily="18" charset="-78"/>
              <a:cs typeface="Hacen Tunisi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45025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488740" y="168811"/>
            <a:ext cx="21146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2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ما هو جمع كلمة </a:t>
            </a:r>
            <a:r>
              <a:rPr lang="ar-MA" sz="5400" dirty="0" smtClean="0"/>
              <a:t>‘</a:t>
            </a:r>
            <a:r>
              <a:rPr lang="ar-SA" sz="5400" dirty="0" smtClean="0"/>
              <a:t>عندليب</a:t>
            </a:r>
            <a:r>
              <a:rPr lang="ar-MA" sz="5400" dirty="0" smtClean="0"/>
              <a:t>’</a:t>
            </a:r>
            <a:r>
              <a:rPr lang="ar-SA" sz="5400" dirty="0" smtClean="0"/>
              <a:t>؟ </a:t>
            </a:r>
            <a:endParaRPr lang="fr-FR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96701" y="5225666"/>
            <a:ext cx="10342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عنادل</a:t>
            </a:r>
            <a:endParaRPr lang="fr-FR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114713" y="168811"/>
            <a:ext cx="86273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لغز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من أفصح الناس في اللغة العربية؟</a:t>
            </a:r>
            <a:endParaRPr lang="fr-FR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9181" y="5213140"/>
            <a:ext cx="42370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الرسول صلى الله عليه وسلم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488740" y="168811"/>
            <a:ext cx="21146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4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من هو</a:t>
            </a:r>
            <a:r>
              <a:rPr lang="ar-MA" sz="5400" dirty="0"/>
              <a:t> الشاعر الذي </a:t>
            </a:r>
            <a:r>
              <a:rPr lang="ar-MA" sz="5400" dirty="0" smtClean="0"/>
              <a:t>لُقب</a:t>
            </a:r>
            <a:r>
              <a:rPr lang="ar-SA" sz="5400" dirty="0" smtClean="0"/>
              <a:t> </a:t>
            </a:r>
            <a:r>
              <a:rPr lang="ar-MA" sz="5400" dirty="0"/>
              <a:t>ب</a:t>
            </a:r>
            <a:r>
              <a:rPr lang="ar-SA" sz="5400" dirty="0"/>
              <a:t>أمير الشعراء ؟</a:t>
            </a:r>
            <a:endParaRPr lang="ar-MA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15655" y="5238181"/>
            <a:ext cx="1829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أحمد شوقي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488740" y="168811"/>
            <a:ext cx="21146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5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/>
            <a:r>
              <a:rPr lang="ar-MA" sz="5400" dirty="0"/>
              <a:t>ما هو تاريخ </a:t>
            </a:r>
            <a:r>
              <a:rPr lang="ar-SA" sz="5400" dirty="0"/>
              <a:t>اليوم العالمي للغة العربية ؟</a:t>
            </a:r>
            <a:endParaRPr lang="fr-FR" sz="5400" dirty="0"/>
          </a:p>
        </p:txBody>
      </p:sp>
      <p:sp>
        <p:nvSpPr>
          <p:cNvPr id="4" name="Action Button: Return 3">
            <a:hlinkClick r:id="rId3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5"/>
          <p:cNvSpPr txBox="1"/>
          <p:nvPr/>
        </p:nvSpPr>
        <p:spPr>
          <a:xfrm>
            <a:off x="638431" y="5303552"/>
            <a:ext cx="3430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18 دجنبر من كل سنة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488740" y="168811"/>
            <a:ext cx="21146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6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ما اسم </a:t>
            </a:r>
            <a:r>
              <a:rPr lang="ar-MA" sz="5400" dirty="0" smtClean="0"/>
              <a:t>صغير الأرنب </a:t>
            </a:r>
            <a:r>
              <a:rPr lang="ar-SA" sz="5400" dirty="0" smtClean="0"/>
              <a:t>في </a:t>
            </a:r>
            <a:r>
              <a:rPr lang="ar-SA" sz="5400" dirty="0"/>
              <a:t>اللغة العربية؟ </a:t>
            </a:r>
            <a:endParaRPr lang="fr-FR" sz="5400" dirty="0"/>
          </a:p>
        </p:txBody>
      </p:sp>
      <p:sp>
        <p:nvSpPr>
          <p:cNvPr id="10" name="TextBox 5"/>
          <p:cNvSpPr txBox="1"/>
          <p:nvPr/>
        </p:nvSpPr>
        <p:spPr>
          <a:xfrm>
            <a:off x="983373" y="5337108"/>
            <a:ext cx="1228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1"/>
            <a:r>
              <a:rPr lang="ar-SA" sz="3600" dirty="0" smtClean="0">
                <a:solidFill>
                  <a:srgbClr val="00B050"/>
                </a:solidFill>
              </a:rPr>
              <a:t>الخرنِق</a:t>
            </a:r>
            <a:endParaRPr lang="fr-FR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488740" y="168811"/>
            <a:ext cx="21146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7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ما هي أقدم الخطوط المعروفة والتي استخدمت في كتابة اللغة العربية؟</a:t>
            </a:r>
            <a:endParaRPr lang="fr-FR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5356" y="5107798"/>
            <a:ext cx="19848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الخط الكوفي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011045" y="168811"/>
            <a:ext cx="30700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8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/>
            <a:r>
              <a:rPr lang="ar-SA" sz="5400" dirty="0"/>
              <a:t>من هو مؤلف علم النحو والإعراب؟ </a:t>
            </a:r>
            <a:endParaRPr lang="fr-FR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5814" y="5083702"/>
            <a:ext cx="27093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 rtl="1"/>
            <a:r>
              <a:rPr lang="ar-SA" sz="3600" dirty="0">
                <a:solidFill>
                  <a:srgbClr val="00B050"/>
                </a:solidFill>
              </a:rPr>
              <a:t>أبو الأسود الدؤلي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488740" y="168811"/>
            <a:ext cx="21146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9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dirty="0" smtClean="0"/>
              <a:t>‘</a:t>
            </a:r>
            <a:r>
              <a:rPr lang="ar-SA" sz="5400" dirty="0" smtClean="0"/>
              <a:t>الك</a:t>
            </a:r>
            <a:r>
              <a:rPr lang="ar-MA" sz="5400" dirty="0" smtClean="0"/>
              <a:t>َ</a:t>
            </a:r>
            <a:r>
              <a:rPr lang="ar-SA" sz="5400" dirty="0" smtClean="0"/>
              <a:t>ت</a:t>
            </a:r>
            <a:r>
              <a:rPr lang="ar-MA" sz="5400" dirty="0"/>
              <a:t>ِ</a:t>
            </a:r>
            <a:r>
              <a:rPr lang="ar-SA" sz="5400" dirty="0" smtClean="0"/>
              <a:t>ف</a:t>
            </a:r>
            <a:r>
              <a:rPr lang="ar-MA" sz="5400" dirty="0" smtClean="0"/>
              <a:t>ُ’</a:t>
            </a:r>
            <a:r>
              <a:rPr lang="ar-SA" sz="5400" dirty="0" smtClean="0"/>
              <a:t> </a:t>
            </a:r>
            <a:r>
              <a:rPr lang="ar-SA" sz="5400" dirty="0"/>
              <a:t>مذكر أم مؤنث</a:t>
            </a:r>
            <a:r>
              <a:rPr lang="ar-SA" sz="5400" dirty="0" smtClean="0"/>
              <a:t>؟</a:t>
            </a:r>
            <a:endParaRPr lang="fr-FR" sz="5400" dirty="0"/>
          </a:p>
        </p:txBody>
      </p:sp>
      <p:sp>
        <p:nvSpPr>
          <p:cNvPr id="10" name="Rectangle 9"/>
          <p:cNvSpPr/>
          <p:nvPr/>
        </p:nvSpPr>
        <p:spPr>
          <a:xfrm>
            <a:off x="927081" y="5083701"/>
            <a:ext cx="10054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 rtl="1"/>
            <a:r>
              <a:rPr lang="ar-SA" sz="3600" dirty="0">
                <a:solidFill>
                  <a:srgbClr val="00B050"/>
                </a:solidFill>
              </a:rPr>
              <a:t>مؤنث</a:t>
            </a:r>
            <a:endParaRPr lang="fr-FR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10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740434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ماذا يعني اسم زينب في اللغة ؟</a:t>
            </a:r>
            <a:endParaRPr lang="fr-FR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7323" y="5415575"/>
            <a:ext cx="5009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شجرة حسنة المنظر طيبة الرائحة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11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dirty="0"/>
              <a:t>من الشاعر القائل:</a:t>
            </a:r>
          </a:p>
          <a:p>
            <a:pPr algn="ctr" rtl="1"/>
            <a:r>
              <a:rPr lang="fr-FR" sz="3200" dirty="0"/>
              <a:t>” </a:t>
            </a:r>
            <a:r>
              <a:rPr lang="ar-SA" sz="3200" dirty="0"/>
              <a:t>يا جامع المال في الدنيا لوارثه</a:t>
            </a:r>
            <a:r>
              <a:rPr lang="ar-MA" sz="3200" dirty="0"/>
              <a:t>  </a:t>
            </a:r>
            <a:r>
              <a:rPr lang="ar-SA" sz="3200" dirty="0"/>
              <a:t> هل أنت بالمال بعد الموت تنتفع” ؟</a:t>
            </a:r>
            <a:endParaRPr lang="fr-FR" sz="3200" dirty="0"/>
          </a:p>
        </p:txBody>
      </p:sp>
      <p:sp>
        <p:nvSpPr>
          <p:cNvPr id="7" name="TextBox 5"/>
          <p:cNvSpPr txBox="1"/>
          <p:nvPr/>
        </p:nvSpPr>
        <p:spPr>
          <a:xfrm>
            <a:off x="522696" y="5365471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3600" dirty="0">
                <a:solidFill>
                  <a:srgbClr val="00B050"/>
                </a:solidFill>
              </a:rPr>
              <a:t>أبو العتاهية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12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ماهي أقصر كلمة في اللغة العربية ؟</a:t>
            </a:r>
            <a:endParaRPr lang="en-US" sz="5400" dirty="0"/>
          </a:p>
        </p:txBody>
      </p:sp>
      <p:sp>
        <p:nvSpPr>
          <p:cNvPr id="8" name="TextBox 5"/>
          <p:cNvSpPr txBox="1"/>
          <p:nvPr/>
        </p:nvSpPr>
        <p:spPr>
          <a:xfrm>
            <a:off x="317064" y="4940836"/>
            <a:ext cx="48782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SA" sz="3600" dirty="0" smtClean="0">
                <a:solidFill>
                  <a:srgbClr val="00B050"/>
                </a:solidFill>
              </a:rPr>
              <a:t>(ق</a:t>
            </a:r>
            <a:r>
              <a:rPr lang="ar-MA" sz="3600" dirty="0">
                <a:solidFill>
                  <a:srgbClr val="00B050"/>
                </a:solidFill>
              </a:rPr>
              <a:t>ِ</a:t>
            </a:r>
            <a:r>
              <a:rPr lang="ar-SA" sz="3600" dirty="0" smtClean="0">
                <a:solidFill>
                  <a:srgbClr val="00B050"/>
                </a:solidFill>
              </a:rPr>
              <a:t>) بالكسرة</a:t>
            </a:r>
            <a:endParaRPr lang="fr-FR" sz="3600" dirty="0" smtClean="0">
              <a:solidFill>
                <a:srgbClr val="00B050"/>
              </a:solidFill>
            </a:endParaRPr>
          </a:p>
          <a:p>
            <a:pPr algn="ctr" rtl="1"/>
            <a:r>
              <a:rPr lang="ar-SA" sz="2800" dirty="0" smtClean="0">
                <a:solidFill>
                  <a:srgbClr val="00B050"/>
                </a:solidFill>
              </a:rPr>
              <a:t>وتأتي </a:t>
            </a:r>
            <a:r>
              <a:rPr lang="ar-SA" sz="2800" dirty="0">
                <a:solidFill>
                  <a:srgbClr val="00B050"/>
                </a:solidFill>
              </a:rPr>
              <a:t>من “وقى” وتستعمل في حالة </a:t>
            </a:r>
            <a:r>
              <a:rPr lang="ar-SA" sz="2800" dirty="0" smtClean="0">
                <a:solidFill>
                  <a:srgbClr val="00B050"/>
                </a:solidFill>
              </a:rPr>
              <a:t>الأمر</a:t>
            </a:r>
            <a:endParaRPr lang="fr-F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4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13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 smtClean="0"/>
              <a:t>ق</a:t>
            </a:r>
            <a:r>
              <a:rPr lang="ar-MA" sz="5400" dirty="0" smtClean="0"/>
              <a:t>َ</a:t>
            </a:r>
            <a:r>
              <a:rPr lang="ar-SA" sz="5400" dirty="0" smtClean="0"/>
              <a:t>ض</a:t>
            </a:r>
            <a:r>
              <a:rPr lang="ar-MA" sz="5400" dirty="0" smtClean="0"/>
              <a:t>َ</a:t>
            </a:r>
            <a:r>
              <a:rPr lang="ar-SA" sz="5400" dirty="0" smtClean="0"/>
              <a:t>ي</a:t>
            </a:r>
            <a:r>
              <a:rPr lang="ar-MA" sz="5400" dirty="0"/>
              <a:t>ْ</a:t>
            </a:r>
            <a:r>
              <a:rPr lang="ar-SA" sz="5400" dirty="0" smtClean="0"/>
              <a:t>ت</a:t>
            </a:r>
            <a:r>
              <a:rPr lang="ar-MA" sz="5400" dirty="0" smtClean="0"/>
              <a:t>ُ</a:t>
            </a:r>
            <a:r>
              <a:rPr lang="ar-SA" sz="5400" dirty="0" smtClean="0"/>
              <a:t> س</a:t>
            </a:r>
            <a:r>
              <a:rPr lang="ar-MA" sz="5400" dirty="0" smtClean="0"/>
              <a:t>ِ</a:t>
            </a:r>
            <a:r>
              <a:rPr lang="ar-SA" sz="5400" dirty="0" smtClean="0"/>
              <a:t>ت</a:t>
            </a:r>
            <a:r>
              <a:rPr lang="ar-MA" sz="5400" dirty="0" smtClean="0"/>
              <a:t>َّ</a:t>
            </a:r>
            <a:r>
              <a:rPr lang="ar-SA" sz="5400" dirty="0" smtClean="0"/>
              <a:t> </a:t>
            </a:r>
            <a:r>
              <a:rPr lang="ar-SA" sz="5400" dirty="0"/>
              <a:t>أم </a:t>
            </a:r>
            <a:r>
              <a:rPr lang="ar-SA" sz="5400" dirty="0" smtClean="0"/>
              <a:t>س</a:t>
            </a:r>
            <a:r>
              <a:rPr lang="ar-MA" sz="5400" dirty="0"/>
              <a:t>ِ</a:t>
            </a:r>
            <a:r>
              <a:rPr lang="ar-SA" sz="5400" dirty="0" smtClean="0"/>
              <a:t>ت</a:t>
            </a:r>
            <a:r>
              <a:rPr lang="ar-MA" sz="5400" dirty="0" smtClean="0"/>
              <a:t>َّ</a:t>
            </a:r>
            <a:r>
              <a:rPr lang="ar-SA" sz="5400" dirty="0" smtClean="0"/>
              <a:t>ة</a:t>
            </a:r>
            <a:r>
              <a:rPr lang="ar-MA" sz="5400" dirty="0" smtClean="0"/>
              <a:t>َ</a:t>
            </a:r>
            <a:r>
              <a:rPr lang="ar-SA" sz="5400" dirty="0" smtClean="0"/>
              <a:t> </a:t>
            </a:r>
            <a:r>
              <a:rPr lang="ar-SA" sz="5400" dirty="0"/>
              <a:t>ليال في </a:t>
            </a:r>
            <a:r>
              <a:rPr lang="ar-SA" sz="5400" dirty="0" err="1" smtClean="0"/>
              <a:t>الأقص</a:t>
            </a:r>
            <a:r>
              <a:rPr lang="ar-MA" sz="5400" dirty="0" smtClean="0"/>
              <a:t>ى</a:t>
            </a:r>
            <a:r>
              <a:rPr lang="ar-SA" sz="5400" dirty="0" smtClean="0"/>
              <a:t> </a:t>
            </a:r>
            <a:r>
              <a:rPr lang="ar-SA" sz="5400" dirty="0"/>
              <a:t>؟</a:t>
            </a:r>
            <a:endParaRPr lang="en-US" sz="5400" dirty="0"/>
          </a:p>
        </p:txBody>
      </p:sp>
      <p:sp>
        <p:nvSpPr>
          <p:cNvPr id="10" name="TextBox 5"/>
          <p:cNvSpPr txBox="1"/>
          <p:nvPr/>
        </p:nvSpPr>
        <p:spPr>
          <a:xfrm>
            <a:off x="299136" y="5002745"/>
            <a:ext cx="463139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ست </a:t>
            </a:r>
            <a:r>
              <a:rPr lang="ar-SA" sz="3600" dirty="0" smtClean="0">
                <a:solidFill>
                  <a:srgbClr val="00B050"/>
                </a:solidFill>
              </a:rPr>
              <a:t>ليالٍ </a:t>
            </a:r>
            <a:endParaRPr lang="fr-FR" sz="3600" dirty="0" smtClean="0">
              <a:solidFill>
                <a:srgbClr val="00B050"/>
              </a:solidFill>
            </a:endParaRPr>
          </a:p>
          <a:p>
            <a:pPr algn="ctr" rtl="1"/>
            <a:r>
              <a:rPr lang="ar-SA" sz="2800" dirty="0" smtClean="0">
                <a:solidFill>
                  <a:srgbClr val="00B050"/>
                </a:solidFill>
              </a:rPr>
              <a:t>العدد </a:t>
            </a:r>
            <a:r>
              <a:rPr lang="ar-SA" sz="2800" dirty="0">
                <a:solidFill>
                  <a:srgbClr val="00B050"/>
                </a:solidFill>
              </a:rPr>
              <a:t>من ثلاثة إلى تسعة يخالف </a:t>
            </a:r>
            <a:r>
              <a:rPr lang="ar-SA" sz="2800" dirty="0" smtClean="0">
                <a:solidFill>
                  <a:srgbClr val="00B050"/>
                </a:solidFill>
              </a:rPr>
              <a:t>المعدود</a:t>
            </a:r>
            <a:endParaRPr lang="fr-F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4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14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ما جمع دَلْوٌ؟</a:t>
            </a:r>
            <a:endParaRPr lang="en-US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5"/>
          <p:cNvSpPr txBox="1"/>
          <p:nvPr/>
        </p:nvSpPr>
        <p:spPr>
          <a:xfrm>
            <a:off x="818528" y="5302841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1"/>
            <a:r>
              <a:rPr lang="ar-SA" sz="3600" dirty="0" smtClean="0">
                <a:solidFill>
                  <a:srgbClr val="00B050"/>
                </a:solidFill>
              </a:rPr>
              <a:t>د</a:t>
            </a:r>
            <a:r>
              <a:rPr lang="ar-MA" sz="3600" dirty="0" smtClean="0">
                <a:solidFill>
                  <a:srgbClr val="00B050"/>
                </a:solidFill>
              </a:rPr>
              <a:t>ِ</a:t>
            </a:r>
            <a:r>
              <a:rPr lang="ar-SA" sz="3600" dirty="0" smtClean="0">
                <a:solidFill>
                  <a:srgbClr val="00B050"/>
                </a:solidFill>
              </a:rPr>
              <a:t>ل</a:t>
            </a:r>
            <a:r>
              <a:rPr lang="ar-MA" sz="3600" dirty="0">
                <a:solidFill>
                  <a:srgbClr val="00B050"/>
                </a:solidFill>
              </a:rPr>
              <a:t>َ</a:t>
            </a:r>
            <a:r>
              <a:rPr lang="ar-SA" sz="3600" dirty="0" err="1" smtClean="0">
                <a:solidFill>
                  <a:srgbClr val="00B050"/>
                </a:solidFill>
              </a:rPr>
              <a:t>اء</a:t>
            </a:r>
            <a:r>
              <a:rPr lang="ar-MA" sz="3600" dirty="0" smtClean="0">
                <a:solidFill>
                  <a:srgbClr val="00B050"/>
                </a:solidFill>
              </a:rPr>
              <a:t>ٌ</a:t>
            </a:r>
            <a:endParaRPr lang="fr-FR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4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من هو الأديب العربي الذي نال جائزة نوبل للآداب عام 1988م؟</a:t>
            </a:r>
            <a:endParaRPr lang="fr-FR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15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121362" y="5279079"/>
            <a:ext cx="57678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نجيب </a:t>
            </a:r>
            <a:r>
              <a:rPr lang="ar-SA" sz="3600" dirty="0" smtClean="0">
                <a:solidFill>
                  <a:srgbClr val="00B050"/>
                </a:solidFill>
              </a:rPr>
              <a:t>محفوظ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53704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16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dirty="0"/>
              <a:t>من الشاعر القائل:</a:t>
            </a:r>
          </a:p>
          <a:p>
            <a:pPr algn="ctr" rtl="1"/>
            <a:r>
              <a:rPr lang="fr-FR" sz="4400" dirty="0" smtClean="0"/>
              <a:t>“</a:t>
            </a:r>
            <a:r>
              <a:rPr lang="ar-SA" sz="4400" dirty="0" smtClean="0"/>
              <a:t>دقات </a:t>
            </a:r>
            <a:r>
              <a:rPr lang="ar-SA" sz="4400" dirty="0"/>
              <a:t>قلب المرء قائلة له إن الحياة دقائق وثوان” ؟</a:t>
            </a:r>
            <a:endParaRPr lang="fr-FR" sz="4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2982" y="5202085"/>
            <a:ext cx="18293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أحمد شوقي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4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18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كم عدد حروف اللغة العربية كاملة؟</a:t>
            </a:r>
            <a:endParaRPr lang="fr-FR" sz="5400" dirty="0"/>
          </a:p>
        </p:txBody>
      </p:sp>
      <p:sp>
        <p:nvSpPr>
          <p:cNvPr id="10" name="Rectangle 9"/>
          <p:cNvSpPr/>
          <p:nvPr/>
        </p:nvSpPr>
        <p:spPr>
          <a:xfrm>
            <a:off x="67900" y="5051773"/>
            <a:ext cx="397737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600" dirty="0">
                <a:solidFill>
                  <a:srgbClr val="00B050"/>
                </a:solidFill>
              </a:rPr>
              <a:t>29 </a:t>
            </a:r>
            <a:r>
              <a:rPr lang="ar-SA" sz="3600" dirty="0" smtClean="0">
                <a:solidFill>
                  <a:srgbClr val="00B050"/>
                </a:solidFill>
              </a:rPr>
              <a:t>حرفًا</a:t>
            </a:r>
            <a:endParaRPr lang="ar-MA" sz="3600" dirty="0" smtClean="0">
              <a:solidFill>
                <a:srgbClr val="00B050"/>
              </a:solidFill>
            </a:endParaRPr>
          </a:p>
          <a:p>
            <a:pPr algn="ctr" rtl="1"/>
            <a:r>
              <a:rPr lang="ar-SA" sz="2800" dirty="0" smtClean="0">
                <a:solidFill>
                  <a:srgbClr val="00B050"/>
                </a:solidFill>
              </a:rPr>
              <a:t>إذا </a:t>
            </a:r>
            <a:r>
              <a:rPr lang="ar-SA" sz="2800" dirty="0">
                <a:solidFill>
                  <a:srgbClr val="00B050"/>
                </a:solidFill>
              </a:rPr>
              <a:t>اعتبرنا أنَّ الهمزة حرفًا مستقلًا</a:t>
            </a:r>
            <a:endParaRPr lang="fr-F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4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ما اسم ابن الفيل في اللغة العربية؟ </a:t>
            </a:r>
            <a:endParaRPr lang="fr-FR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80481" y="5269133"/>
            <a:ext cx="125867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MA" sz="3600" dirty="0" smtClean="0">
                <a:solidFill>
                  <a:srgbClr val="00B050"/>
                </a:solidFill>
              </a:rPr>
              <a:t>الدَّغْفَل</a:t>
            </a:r>
            <a:r>
              <a:rPr lang="ar-MA" sz="3600" dirty="0">
                <a:solidFill>
                  <a:srgbClr val="00B050"/>
                </a:solidFill>
              </a:rPr>
              <a:t> 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8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19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704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flipH="1">
            <a:off x="8904849" y="154744"/>
            <a:ext cx="3301217" cy="81592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35653" y="168811"/>
            <a:ext cx="24208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8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السؤال </a:t>
            </a:r>
            <a:r>
              <a:rPr lang="ar-MA" sz="48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latin typeface="Hacen Tunisia" panose="02000000000000000000" pitchFamily="2" charset="-78"/>
                <a:ea typeface="GE SS Text Light" panose="020A0503020102020204" pitchFamily="18" charset="-78"/>
                <a:cs typeface="Hacen Tunisia" panose="02000000000000000000" pitchFamily="2" charset="-78"/>
              </a:rPr>
              <a:t>20</a:t>
            </a:r>
            <a:endParaRPr lang="en-US" sz="480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latin typeface="Hacen Tunisia" panose="02000000000000000000" pitchFamily="2" charset="-78"/>
              <a:ea typeface="GE SS Text Light" panose="020A0503020102020204" pitchFamily="18" charset="-78"/>
              <a:cs typeface="Hacen Tunisia" panose="02000000000000000000" pitchFamily="2" charset="-78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1209822" y="1392701"/>
            <a:ext cx="9720775" cy="2729133"/>
          </a:xfrm>
          <a:prstGeom prst="snip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dirty="0"/>
              <a:t>من صاحب أول معجم في اللغة العربي</a:t>
            </a:r>
            <a:r>
              <a:rPr lang="fr-FR" sz="5400" dirty="0"/>
              <a:t>ة؟ </a:t>
            </a:r>
            <a:endParaRPr lang="en-US" sz="5400" dirty="0"/>
          </a:p>
        </p:txBody>
      </p:sp>
      <p:sp>
        <p:nvSpPr>
          <p:cNvPr id="4" name="Action Button: Return 3">
            <a:hlinkClick r:id="rId2" action="ppaction://hlinksldjump" highlightClick="1"/>
          </p:cNvPr>
          <p:cNvSpPr/>
          <p:nvPr/>
        </p:nvSpPr>
        <p:spPr>
          <a:xfrm>
            <a:off x="11338726" y="6222173"/>
            <a:ext cx="529389" cy="48259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7331" y="5197850"/>
            <a:ext cx="38892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fr-FR" sz="3600" dirty="0" err="1">
                <a:solidFill>
                  <a:srgbClr val="00B050"/>
                </a:solidFill>
              </a:rPr>
              <a:t>الخليل</a:t>
            </a:r>
            <a:r>
              <a:rPr lang="fr-FR" sz="3600" dirty="0">
                <a:solidFill>
                  <a:srgbClr val="00B050"/>
                </a:solidFill>
              </a:rPr>
              <a:t> </a:t>
            </a:r>
            <a:r>
              <a:rPr lang="fr-FR" sz="3600" dirty="0" err="1">
                <a:solidFill>
                  <a:srgbClr val="00B050"/>
                </a:solidFill>
              </a:rPr>
              <a:t>بن</a:t>
            </a:r>
            <a:r>
              <a:rPr lang="fr-FR" sz="3600" dirty="0">
                <a:solidFill>
                  <a:srgbClr val="00B050"/>
                </a:solidFill>
              </a:rPr>
              <a:t> </a:t>
            </a:r>
            <a:r>
              <a:rPr lang="fr-FR" sz="3600" dirty="0" err="1">
                <a:solidFill>
                  <a:srgbClr val="00B050"/>
                </a:solidFill>
              </a:rPr>
              <a:t>أحمد</a:t>
            </a:r>
            <a:r>
              <a:rPr lang="fr-FR" sz="3600" dirty="0">
                <a:solidFill>
                  <a:srgbClr val="00B050"/>
                </a:solidFill>
              </a:rPr>
              <a:t> </a:t>
            </a:r>
            <a:r>
              <a:rPr lang="fr-FR" sz="3600" dirty="0" err="1">
                <a:solidFill>
                  <a:srgbClr val="00B050"/>
                </a:solidFill>
              </a:rPr>
              <a:t>الفراهيدي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40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1036</TotalTime>
  <Words>348</Words>
  <Application>Microsoft Office PowerPoint</Application>
  <PresentationFormat>Grand écran</PresentationFormat>
  <Paragraphs>87</Paragraphs>
  <Slides>21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Arial</vt:lpstr>
      <vt:lpstr>bader_al gordabia</vt:lpstr>
      <vt:lpstr>Calibri</vt:lpstr>
      <vt:lpstr>Century Gothic</vt:lpstr>
      <vt:lpstr>GE SS Text Light</vt:lpstr>
      <vt:lpstr>Gill Sans MT</vt:lpstr>
      <vt:lpstr>Hacen Tunisia</vt:lpstr>
      <vt:lpstr>Sakkal Majalla</vt:lpstr>
      <vt:lpstr>Times New Roman</vt:lpstr>
      <vt:lpstr>Gallery</vt:lpstr>
      <vt:lpstr>مسابقة في اللغة العربية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</dc:creator>
  <cp:lastModifiedBy>ZOULGAMI Brahim</cp:lastModifiedBy>
  <cp:revision>221</cp:revision>
  <dcterms:created xsi:type="dcterms:W3CDTF">2016-05-13T10:08:53Z</dcterms:created>
  <dcterms:modified xsi:type="dcterms:W3CDTF">2024-01-22T12:05:14Z</dcterms:modified>
</cp:coreProperties>
</file>